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Average"/>
      <p:regular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97FF03F-83E8-41C7-B550-399F532DCB93}">
  <a:tblStyle styleId="{497FF03F-83E8-41C7-B550-399F532DCB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Oswald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Averag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6f980f91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6f980f9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6f980f91_0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c6f980f9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80f91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80f9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980f91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980f9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980f91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980f9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980f91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980f9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980f91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980f9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980f91_0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980f9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6f980f91_0_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6f980f9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c6f980f91_0_10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c6f980f91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MTC</a:t>
            </a:r>
            <a:br>
              <a:rPr lang="en"/>
            </a:br>
            <a:r>
              <a:rPr lang="en" sz="1400"/>
              <a:t>Medical Technology Corporation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Supply Chain Strategy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January 26, 2023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Sean Teams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265500" y="1733850"/>
            <a:ext cx="40452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Lobbying</a:t>
            </a:r>
            <a:endParaRPr/>
          </a:p>
        </p:txBody>
      </p:sp>
      <p:sp>
        <p:nvSpPr>
          <p:cNvPr id="186" name="Google Shape;186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best ROI(Return of Investment) any business can do?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Lobbying.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Lobbyists can: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Offer lucrative ‘Revolving Door’ contracts/contacts for favourable legislation: ‘The Sugar’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Offer other ‘benefits’. Use our contacts in media to report on(or not) favourable or unfavourable regulators: ‘The Spice’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Team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Corporate headshot of a woman"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63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4" name="Google Shape;194;p23"/>
          <p:cNvSpPr txBox="1"/>
          <p:nvPr>
            <p:ph idx="4294967295" type="body"/>
          </p:nvPr>
        </p:nvSpPr>
        <p:spPr>
          <a:xfrm>
            <a:off x="16495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Aba Tolkein,</a:t>
            </a:r>
            <a:r>
              <a:rPr lang="en" sz="1700">
                <a:solidFill>
                  <a:schemeClr val="dk1"/>
                </a:solidFill>
              </a:rPr>
              <a:t> CEO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95" name="Google Shape;195;p23"/>
          <p:cNvCxnSpPr/>
          <p:nvPr/>
        </p:nvCxnSpPr>
        <p:spPr>
          <a:xfrm>
            <a:off x="11181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6" name="Google Shape;196;p23"/>
          <p:cNvSpPr txBox="1"/>
          <p:nvPr>
            <p:ph idx="4294967295" type="body"/>
          </p:nvPr>
        </p:nvSpPr>
        <p:spPr>
          <a:xfrm>
            <a:off x="16492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  <p:pic>
        <p:nvPicPr>
          <p:cNvPr descr="Corporate headshot of a man" id="197" name="Google Shape;19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9421" y="132237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8" name="Google Shape;198;p23"/>
          <p:cNvSpPr txBox="1"/>
          <p:nvPr>
            <p:ph idx="4294967295" type="body"/>
          </p:nvPr>
        </p:nvSpPr>
        <p:spPr>
          <a:xfrm>
            <a:off x="2374559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Jamal Rajeet</a:t>
            </a:r>
            <a:r>
              <a:rPr lang="en" sz="1700">
                <a:solidFill>
                  <a:schemeClr val="dk1"/>
                </a:solidFill>
              </a:rPr>
              <a:t>, CFO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99" name="Google Shape;199;p23"/>
          <p:cNvCxnSpPr/>
          <p:nvPr/>
        </p:nvCxnSpPr>
        <p:spPr>
          <a:xfrm>
            <a:off x="3327800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0" name="Google Shape;200;p23"/>
          <p:cNvSpPr txBox="1"/>
          <p:nvPr>
            <p:ph idx="4294967295" type="body"/>
          </p:nvPr>
        </p:nvSpPr>
        <p:spPr>
          <a:xfrm>
            <a:off x="237454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  <p:pic>
        <p:nvPicPr>
          <p:cNvPr descr="Corporate headshot of a woman" id="201" name="Google Shape;20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7379" y="132221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2" name="Google Shape;202;p23"/>
          <p:cNvSpPr txBox="1"/>
          <p:nvPr>
            <p:ph idx="4294967295" type="body"/>
          </p:nvPr>
        </p:nvSpPr>
        <p:spPr>
          <a:xfrm>
            <a:off x="458418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Karen Wall</a:t>
            </a:r>
            <a:r>
              <a:rPr lang="en" sz="1700">
                <a:solidFill>
                  <a:schemeClr val="dk1"/>
                </a:solidFill>
              </a:rPr>
              <a:t>, CTO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203" name="Google Shape;203;p23"/>
          <p:cNvCxnSpPr/>
          <p:nvPr/>
        </p:nvCxnSpPr>
        <p:spPr>
          <a:xfrm>
            <a:off x="55540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4" name="Google Shape;204;p23"/>
          <p:cNvSpPr txBox="1"/>
          <p:nvPr>
            <p:ph idx="4294967295" type="body"/>
          </p:nvPr>
        </p:nvSpPr>
        <p:spPr>
          <a:xfrm>
            <a:off x="4584169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  <p:pic>
        <p:nvPicPr>
          <p:cNvPr descr="Corporate headshot of a man" id="205" name="Google Shape;20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5338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6" name="Google Shape;206;p23"/>
          <p:cNvSpPr txBox="1"/>
          <p:nvPr>
            <p:ph idx="4294967295" type="body"/>
          </p:nvPr>
        </p:nvSpPr>
        <p:spPr>
          <a:xfrm>
            <a:off x="6793801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Kevin Wang</a:t>
            </a:r>
            <a:r>
              <a:rPr lang="en" sz="1700">
                <a:solidFill>
                  <a:schemeClr val="dk1"/>
                </a:solidFill>
              </a:rPr>
              <a:t>, CPO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207" name="Google Shape;207;p23"/>
          <p:cNvCxnSpPr/>
          <p:nvPr/>
        </p:nvCxnSpPr>
        <p:spPr>
          <a:xfrm>
            <a:off x="7747050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" name="Google Shape;208;p23"/>
          <p:cNvSpPr txBox="1"/>
          <p:nvPr>
            <p:ph idx="4294967295" type="body"/>
          </p:nvPr>
        </p:nvSpPr>
        <p:spPr>
          <a:xfrm>
            <a:off x="6793795" y="3641661"/>
            <a:ext cx="2177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-New Affordable Care Act Excise Tax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-Tax of 2.3% of current revenue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-Impact: 10% reduction in net profits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Project objective: </a:t>
            </a:r>
            <a:endParaRPr b="1" sz="4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Average"/>
                <a:ea typeface="Average"/>
                <a:cs typeface="Average"/>
                <a:sym typeface="Average"/>
              </a:rPr>
              <a:t>Reorganize Supply chain to meet cost reduction target of 2.3%</a:t>
            </a:r>
            <a:endParaRPr sz="3000"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4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grpSp>
        <p:nvGrpSpPr>
          <p:cNvPr id="77" name="Google Shape;77;p16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78" name="Google Shape;78;p16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6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16"/>
          <p:cNvSpPr txBox="1"/>
          <p:nvPr>
            <p:ph idx="4294967295" type="body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Logistics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1" name="Google Shape;81;p16"/>
          <p:cNvSpPr txBox="1"/>
          <p:nvPr>
            <p:ph idx="4294967295" type="body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Partner with 3PL Logistics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Better location and more frequent deliveries to customer hospitals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Reduce transport time by 120 hours with new in-house sterilization process</a:t>
            </a:r>
            <a:endParaRPr sz="1600"/>
          </a:p>
        </p:txBody>
      </p:sp>
      <p:grpSp>
        <p:nvGrpSpPr>
          <p:cNvPr id="82" name="Google Shape;82;p16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83" name="Google Shape;83;p16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6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16"/>
          <p:cNvSpPr txBox="1"/>
          <p:nvPr>
            <p:ph idx="4294967295" type="body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Sterilization Procedures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" name="Google Shape;86;p16"/>
          <p:cNvSpPr txBox="1"/>
          <p:nvPr>
            <p:ph idx="4294967295" type="body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In-house sterilization procedures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Reduce costs and travel times by ~120 hours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Any futures products developed can be sterilized in house for future savings</a:t>
            </a:r>
            <a:endParaRPr sz="1600"/>
          </a:p>
        </p:txBody>
      </p:sp>
      <p:grpSp>
        <p:nvGrpSpPr>
          <p:cNvPr id="87" name="Google Shape;87;p16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88" name="Google Shape;88;p16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6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6"/>
          <p:cNvSpPr txBox="1"/>
          <p:nvPr>
            <p:ph idx="4294967295" type="body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Kiosks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" name="Google Shape;91;p16"/>
          <p:cNvSpPr txBox="1"/>
          <p:nvPr>
            <p:ph idx="4294967295" type="body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Use our already </a:t>
            </a:r>
            <a:r>
              <a:rPr lang="en" sz="1600"/>
              <a:t>existent</a:t>
            </a:r>
            <a:r>
              <a:rPr lang="en" sz="1600"/>
              <a:t> RFID tag system to sell common use </a:t>
            </a:r>
            <a:r>
              <a:rPr lang="en" sz="1600"/>
              <a:t>surgical kits through a new electronic kiosk with automatic billing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Also reduces amount of stock held be sales reps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market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can be done?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3PL Partnership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Begin contract negotiations to use 3PL facilities and logistics networks ASAP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Client Implications: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Try to create a win/win partnership that will save us on fuel/logistics and other overhead costs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Resources from our current network can be shifted here, further reducing expenses</a:t>
            </a:r>
            <a:endParaRPr sz="1600"/>
          </a:p>
        </p:txBody>
      </p:sp>
      <p:sp>
        <p:nvSpPr>
          <p:cNvPr id="103" name="Google Shape;103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Sterilization Process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Ending our current contract with our third party sterilizers, building facilities, and required training will take months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Client Implications: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Maintain relationship for the next quarter while we construct an additional unit to handle sterilization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Begin </a:t>
            </a:r>
            <a:r>
              <a:rPr lang="en" sz="1600"/>
              <a:t>necessary</a:t>
            </a:r>
            <a:r>
              <a:rPr lang="en" sz="1600"/>
              <a:t> training and staff hiring procedures for a smooth start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Trend analysis</a:t>
            </a:r>
            <a:endParaRPr/>
          </a:p>
        </p:txBody>
      </p:sp>
      <p:sp>
        <p:nvSpPr>
          <p:cNvPr id="109" name="Google Shape;109;p19"/>
          <p:cNvSpPr txBox="1"/>
          <p:nvPr>
            <p:ph idx="4294967295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Findings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With our partnership with 3PL, and inhouse sterilization we will reach our target of 2.3%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Implications: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will reach and almost double our required target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Further increasing profits, while maintaining our high quality, training, service levels and  standard of care</a:t>
            </a:r>
            <a:endParaRPr sz="1600"/>
          </a:p>
        </p:txBody>
      </p:sp>
      <p:sp>
        <p:nvSpPr>
          <p:cNvPr id="110" name="Google Shape;110;p19"/>
          <p:cNvSpPr txBox="1"/>
          <p:nvPr>
            <p:ph idx="4294967295" type="body"/>
          </p:nvPr>
        </p:nvSpPr>
        <p:spPr>
          <a:xfrm>
            <a:off x="6793250" y="602125"/>
            <a:ext cx="18645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2"/>
                </a:solidFill>
              </a:rPr>
              <a:t>Current Expenditures 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11" name="Google Shape;111;p19"/>
          <p:cNvSpPr/>
          <p:nvPr/>
        </p:nvSpPr>
        <p:spPr>
          <a:xfrm>
            <a:off x="8685573" y="254209"/>
            <a:ext cx="219000" cy="21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idx="4294967295" type="body"/>
          </p:nvPr>
        </p:nvSpPr>
        <p:spPr>
          <a:xfrm>
            <a:off x="7776500" y="254200"/>
            <a:ext cx="8151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2"/>
                </a:solidFill>
              </a:rPr>
              <a:t>Savings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13" name="Google Shape;113;p19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>
            <p:ph idx="4294967295" type="body"/>
          </p:nvPr>
        </p:nvSpPr>
        <p:spPr>
          <a:xfrm>
            <a:off x="5688925" y="45447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2015</a:t>
            </a:r>
            <a:endParaRPr sz="1400"/>
          </a:p>
        </p:txBody>
      </p:sp>
      <p:sp>
        <p:nvSpPr>
          <p:cNvPr id="115" name="Google Shape;115;p19"/>
          <p:cNvSpPr txBox="1"/>
          <p:nvPr>
            <p:ph idx="4294967295" type="body"/>
          </p:nvPr>
        </p:nvSpPr>
        <p:spPr>
          <a:xfrm>
            <a:off x="5689050" y="27458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16" name="Google Shape;116;p19"/>
          <p:cNvSpPr/>
          <p:nvPr/>
        </p:nvSpPr>
        <p:spPr>
          <a:xfrm>
            <a:off x="5688763" y="3060256"/>
            <a:ext cx="689700" cy="37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 txBox="1"/>
          <p:nvPr>
            <p:ph idx="4294967295" type="body"/>
          </p:nvPr>
        </p:nvSpPr>
        <p:spPr>
          <a:xfrm>
            <a:off x="5689075" y="3083375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5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18" name="Google Shape;118;p19"/>
          <p:cNvSpPr/>
          <p:nvPr/>
        </p:nvSpPr>
        <p:spPr>
          <a:xfrm>
            <a:off x="5688775" y="3432000"/>
            <a:ext cx="689700" cy="111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 txBox="1"/>
          <p:nvPr>
            <p:ph idx="4294967295" type="body"/>
          </p:nvPr>
        </p:nvSpPr>
        <p:spPr>
          <a:xfrm>
            <a:off x="5689050" y="381403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15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20" name="Google Shape;120;p19"/>
          <p:cNvSpPr txBox="1"/>
          <p:nvPr>
            <p:ph idx="4294967295" type="body"/>
          </p:nvPr>
        </p:nvSpPr>
        <p:spPr>
          <a:xfrm>
            <a:off x="6534813" y="45447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2016</a:t>
            </a:r>
            <a:endParaRPr sz="1400"/>
          </a:p>
        </p:txBody>
      </p:sp>
      <p:sp>
        <p:nvSpPr>
          <p:cNvPr id="121" name="Google Shape;121;p19"/>
          <p:cNvSpPr txBox="1"/>
          <p:nvPr>
            <p:ph idx="4294967295" type="body"/>
          </p:nvPr>
        </p:nvSpPr>
        <p:spPr>
          <a:xfrm>
            <a:off x="6534825" y="20691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22" name="Google Shape;122;p19"/>
          <p:cNvSpPr/>
          <p:nvPr/>
        </p:nvSpPr>
        <p:spPr>
          <a:xfrm>
            <a:off x="6534875" y="2383507"/>
            <a:ext cx="689400" cy="30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9"/>
          <p:cNvSpPr txBox="1"/>
          <p:nvPr>
            <p:ph idx="4294967295" type="body"/>
          </p:nvPr>
        </p:nvSpPr>
        <p:spPr>
          <a:xfrm>
            <a:off x="6534875" y="2380513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4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24" name="Google Shape;124;p19"/>
          <p:cNvSpPr/>
          <p:nvPr/>
        </p:nvSpPr>
        <p:spPr>
          <a:xfrm>
            <a:off x="6534875" y="2689800"/>
            <a:ext cx="689400" cy="1855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 txBox="1"/>
          <p:nvPr>
            <p:ph idx="4294967295" type="body"/>
          </p:nvPr>
        </p:nvSpPr>
        <p:spPr>
          <a:xfrm>
            <a:off x="6534850" y="33833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25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26" name="Google Shape;126;p19"/>
          <p:cNvSpPr txBox="1"/>
          <p:nvPr>
            <p:ph idx="4294967295" type="body"/>
          </p:nvPr>
        </p:nvSpPr>
        <p:spPr>
          <a:xfrm>
            <a:off x="7380800" y="45447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2017</a:t>
            </a:r>
            <a:endParaRPr sz="1400"/>
          </a:p>
        </p:txBody>
      </p:sp>
      <p:sp>
        <p:nvSpPr>
          <p:cNvPr id="127" name="Google Shape;127;p19"/>
          <p:cNvSpPr txBox="1"/>
          <p:nvPr>
            <p:ph idx="4294967295" type="body"/>
          </p:nvPr>
        </p:nvSpPr>
        <p:spPr>
          <a:xfrm>
            <a:off x="7380800" y="13269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28" name="Google Shape;128;p19"/>
          <p:cNvSpPr/>
          <p:nvPr/>
        </p:nvSpPr>
        <p:spPr>
          <a:xfrm>
            <a:off x="7380700" y="1641307"/>
            <a:ext cx="689400" cy="30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9"/>
          <p:cNvSpPr txBox="1"/>
          <p:nvPr>
            <p:ph idx="4294967295" type="body"/>
          </p:nvPr>
        </p:nvSpPr>
        <p:spPr>
          <a:xfrm>
            <a:off x="7374938" y="164128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4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30" name="Google Shape;130;p19"/>
          <p:cNvSpPr/>
          <p:nvPr/>
        </p:nvSpPr>
        <p:spPr>
          <a:xfrm>
            <a:off x="7380700" y="1947601"/>
            <a:ext cx="689400" cy="259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9"/>
          <p:cNvSpPr txBox="1"/>
          <p:nvPr>
            <p:ph idx="4294967295" type="body"/>
          </p:nvPr>
        </p:nvSpPr>
        <p:spPr>
          <a:xfrm>
            <a:off x="7374913" y="29358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35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32" name="Google Shape;132;p19"/>
          <p:cNvSpPr txBox="1"/>
          <p:nvPr>
            <p:ph idx="4294967295" type="body"/>
          </p:nvPr>
        </p:nvSpPr>
        <p:spPr>
          <a:xfrm>
            <a:off x="8226775" y="45447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2018</a:t>
            </a:r>
            <a:endParaRPr sz="1400"/>
          </a:p>
        </p:txBody>
      </p:sp>
      <p:sp>
        <p:nvSpPr>
          <p:cNvPr id="133" name="Google Shape;133;p19"/>
          <p:cNvSpPr txBox="1"/>
          <p:nvPr>
            <p:ph idx="4294967295" type="body"/>
          </p:nvPr>
        </p:nvSpPr>
        <p:spPr>
          <a:xfrm>
            <a:off x="8215175" y="22213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34" name="Google Shape;134;p19"/>
          <p:cNvSpPr/>
          <p:nvPr/>
        </p:nvSpPr>
        <p:spPr>
          <a:xfrm>
            <a:off x="8215013" y="2535706"/>
            <a:ext cx="689700" cy="37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 txBox="1"/>
          <p:nvPr>
            <p:ph idx="4294967295" type="body"/>
          </p:nvPr>
        </p:nvSpPr>
        <p:spPr>
          <a:xfrm>
            <a:off x="8226525" y="256403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5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36" name="Google Shape;136;p19"/>
          <p:cNvSpPr/>
          <p:nvPr/>
        </p:nvSpPr>
        <p:spPr>
          <a:xfrm>
            <a:off x="8215175" y="2906800"/>
            <a:ext cx="689400" cy="163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 txBox="1"/>
          <p:nvPr>
            <p:ph idx="4294967295" type="body"/>
          </p:nvPr>
        </p:nvSpPr>
        <p:spPr>
          <a:xfrm>
            <a:off x="8226525" y="33830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22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deliverables</a:t>
            </a:r>
            <a:endParaRPr/>
          </a:p>
        </p:txBody>
      </p:sp>
      <p:grpSp>
        <p:nvGrpSpPr>
          <p:cNvPr id="143" name="Google Shape;143;p20"/>
          <p:cNvGrpSpPr/>
          <p:nvPr/>
        </p:nvGrpSpPr>
        <p:grpSpPr>
          <a:xfrm>
            <a:off x="424825" y="1253973"/>
            <a:ext cx="8294372" cy="799416"/>
            <a:chOff x="424813" y="1177875"/>
            <a:chExt cx="8294372" cy="849900"/>
          </a:xfrm>
        </p:grpSpPr>
        <p:sp>
          <p:nvSpPr>
            <p:cNvPr id="144" name="Google Shape;144;p20"/>
            <p:cNvSpPr/>
            <p:nvPr/>
          </p:nvSpPr>
          <p:spPr>
            <a:xfrm>
              <a:off x="2927684" y="1177875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424813" y="1177875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" name="Google Shape;146;p20"/>
          <p:cNvSpPr txBox="1"/>
          <p:nvPr>
            <p:ph idx="4294967295" type="body"/>
          </p:nvPr>
        </p:nvSpPr>
        <p:spPr>
          <a:xfrm>
            <a:off x="539675" y="1254200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3PL Partnership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7" name="Google Shape;147;p20"/>
          <p:cNvSpPr txBox="1"/>
          <p:nvPr>
            <p:ph idx="4294967295" type="body"/>
          </p:nvPr>
        </p:nvSpPr>
        <p:spPr>
          <a:xfrm>
            <a:off x="3480453" y="1254158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Established transportation and warehouses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Begin contract negotiations ASAP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48" name="Google Shape;148;p20"/>
          <p:cNvGrpSpPr/>
          <p:nvPr/>
        </p:nvGrpSpPr>
        <p:grpSpPr>
          <a:xfrm>
            <a:off x="424825" y="2127339"/>
            <a:ext cx="8294360" cy="799416"/>
            <a:chOff x="424813" y="2075689"/>
            <a:chExt cx="8294360" cy="849900"/>
          </a:xfrm>
        </p:grpSpPr>
        <p:sp>
          <p:nvSpPr>
            <p:cNvPr id="149" name="Google Shape;149;p20"/>
            <p:cNvSpPr/>
            <p:nvPr/>
          </p:nvSpPr>
          <p:spPr>
            <a:xfrm>
              <a:off x="2927672" y="2075689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424813" y="2075689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20"/>
          <p:cNvSpPr txBox="1"/>
          <p:nvPr>
            <p:ph idx="4294967295" type="body"/>
          </p:nvPr>
        </p:nvSpPr>
        <p:spPr>
          <a:xfrm>
            <a:off x="539675" y="2127450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 house sterilization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2" name="Google Shape;152;p20"/>
          <p:cNvSpPr txBox="1"/>
          <p:nvPr>
            <p:ph idx="4294967295" type="body"/>
          </p:nvPr>
        </p:nvSpPr>
        <p:spPr>
          <a:xfrm>
            <a:off x="3480453" y="2127465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We already have much of the expertise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An easy addition for current and future saving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53" name="Google Shape;153;p20"/>
          <p:cNvGrpSpPr/>
          <p:nvPr/>
        </p:nvGrpSpPr>
        <p:grpSpPr>
          <a:xfrm>
            <a:off x="424825" y="3000705"/>
            <a:ext cx="8294360" cy="799447"/>
            <a:chOff x="424813" y="2974405"/>
            <a:chExt cx="8294360" cy="849933"/>
          </a:xfrm>
        </p:grpSpPr>
        <p:sp>
          <p:nvSpPr>
            <p:cNvPr id="154" name="Google Shape;154;p20"/>
            <p:cNvSpPr/>
            <p:nvPr/>
          </p:nvSpPr>
          <p:spPr>
            <a:xfrm>
              <a:off x="2927672" y="2974438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0"/>
            <p:cNvSpPr/>
            <p:nvPr/>
          </p:nvSpPr>
          <p:spPr>
            <a:xfrm>
              <a:off x="424813" y="2974405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20"/>
          <p:cNvSpPr txBox="1"/>
          <p:nvPr>
            <p:ph idx="4294967295" type="body"/>
          </p:nvPr>
        </p:nvSpPr>
        <p:spPr>
          <a:xfrm>
            <a:off x="539675" y="3000775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Kiosks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7" name="Google Shape;157;p20"/>
          <p:cNvSpPr txBox="1"/>
          <p:nvPr>
            <p:ph idx="4294967295" type="body"/>
          </p:nvPr>
        </p:nvSpPr>
        <p:spPr>
          <a:xfrm>
            <a:off x="3480453" y="3004317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Current RFID tag system already in place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Requires some input from client hospitals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58" name="Google Shape;158;p20"/>
          <p:cNvGrpSpPr/>
          <p:nvPr/>
        </p:nvGrpSpPr>
        <p:grpSpPr>
          <a:xfrm>
            <a:off x="424825" y="3874103"/>
            <a:ext cx="8294360" cy="799447"/>
            <a:chOff x="424813" y="3871259"/>
            <a:chExt cx="8294360" cy="849933"/>
          </a:xfrm>
        </p:grpSpPr>
        <p:sp>
          <p:nvSpPr>
            <p:cNvPr id="159" name="Google Shape;159;p20"/>
            <p:cNvSpPr/>
            <p:nvPr/>
          </p:nvSpPr>
          <p:spPr>
            <a:xfrm>
              <a:off x="2927672" y="3871292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0"/>
            <p:cNvSpPr/>
            <p:nvPr/>
          </p:nvSpPr>
          <p:spPr>
            <a:xfrm>
              <a:off x="424813" y="3871259"/>
              <a:ext cx="3055800" cy="849900"/>
            </a:xfrm>
            <a:prstGeom prst="homePlate">
              <a:avLst>
                <a:gd fmla="val 26719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p20"/>
          <p:cNvSpPr txBox="1"/>
          <p:nvPr>
            <p:ph idx="4294967295" type="body"/>
          </p:nvPr>
        </p:nvSpPr>
        <p:spPr>
          <a:xfrm>
            <a:off x="539675" y="3874100"/>
            <a:ext cx="24225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Lobbying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2" name="Google Shape;162;p20"/>
          <p:cNvSpPr txBox="1"/>
          <p:nvPr>
            <p:ph idx="4294967295" type="body"/>
          </p:nvPr>
        </p:nvSpPr>
        <p:spPr>
          <a:xfrm>
            <a:off x="3480453" y="3876311"/>
            <a:ext cx="5111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Long term scheme to reduce further costs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Best ROI(Return on Investment)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7" name="Google Shape;167;p21"/>
          <p:cNvGraphicFramePr/>
          <p:nvPr/>
        </p:nvGraphicFramePr>
        <p:xfrm>
          <a:off x="484113" y="121561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{497FF03F-83E8-41C7-B550-399F532DCB93}</a:tableStyleId>
              </a:tblPr>
              <a:tblGrid>
                <a:gridCol w="1004425"/>
                <a:gridCol w="1004425"/>
                <a:gridCol w="1004425"/>
                <a:gridCol w="1004425"/>
                <a:gridCol w="1004425"/>
                <a:gridCol w="1004425"/>
                <a:gridCol w="1004425"/>
                <a:gridCol w="1004425"/>
              </a:tblGrid>
              <a:tr h="369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Jan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Feb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Mar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Apr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May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Jun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Jul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Jul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2904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>
                          <a:alpha val="0"/>
                        </a:schemeClr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8" name="Google Shape;16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descr="Timeline background shape" id="169" name="Google Shape;169;p21"/>
          <p:cNvSpPr/>
          <p:nvPr/>
        </p:nvSpPr>
        <p:spPr>
          <a:xfrm>
            <a:off x="489153" y="1744400"/>
            <a:ext cx="2871900" cy="457500"/>
          </a:xfrm>
          <a:prstGeom prst="homePlat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1"/>
          <p:cNvSpPr txBox="1"/>
          <p:nvPr>
            <p:ph idx="4294967295" type="body"/>
          </p:nvPr>
        </p:nvSpPr>
        <p:spPr>
          <a:xfrm>
            <a:off x="565350" y="1744550"/>
            <a:ext cx="25686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3PL Partnership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descr="Timeline background shape" id="171" name="Google Shape;171;p21"/>
          <p:cNvSpPr/>
          <p:nvPr/>
        </p:nvSpPr>
        <p:spPr>
          <a:xfrm>
            <a:off x="3556750" y="1744400"/>
            <a:ext cx="4804200" cy="4575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1"/>
          <p:cNvSpPr txBox="1"/>
          <p:nvPr>
            <p:ph idx="4294967295" type="body"/>
          </p:nvPr>
        </p:nvSpPr>
        <p:spPr>
          <a:xfrm>
            <a:off x="3632950" y="1736200"/>
            <a:ext cx="44745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In-house sterilization/Kiosks setup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3" name="Google Shape;173;p21"/>
          <p:cNvSpPr txBox="1"/>
          <p:nvPr>
            <p:ph idx="4294967295" type="body"/>
          </p:nvPr>
        </p:nvSpPr>
        <p:spPr>
          <a:xfrm>
            <a:off x="2589450" y="2328350"/>
            <a:ext cx="20103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Global go-live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74" name="Google Shape;174;p21"/>
          <p:cNvGrpSpPr/>
          <p:nvPr/>
        </p:nvGrpSpPr>
        <p:grpSpPr>
          <a:xfrm>
            <a:off x="4497078" y="2920213"/>
            <a:ext cx="3432244" cy="441657"/>
            <a:chOff x="6448870" y="3733723"/>
            <a:chExt cx="2453355" cy="351302"/>
          </a:xfrm>
        </p:grpSpPr>
        <p:sp>
          <p:nvSpPr>
            <p:cNvPr id="175" name="Google Shape;175;p21"/>
            <p:cNvSpPr/>
            <p:nvPr/>
          </p:nvSpPr>
          <p:spPr>
            <a:xfrm>
              <a:off x="6448870" y="3733723"/>
              <a:ext cx="1768500" cy="351300"/>
            </a:xfrm>
            <a:prstGeom prst="homePlate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" name="Google Shape;179;p21"/>
          <p:cNvSpPr txBox="1"/>
          <p:nvPr>
            <p:ph idx="4294967295" type="body"/>
          </p:nvPr>
        </p:nvSpPr>
        <p:spPr>
          <a:xfrm>
            <a:off x="4573325" y="2912300"/>
            <a:ext cx="2568600" cy="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Lobbying Efforts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0" name="Google Shape;180;p21"/>
          <p:cNvSpPr txBox="1"/>
          <p:nvPr>
            <p:ph idx="4294967295" type="body"/>
          </p:nvPr>
        </p:nvSpPr>
        <p:spPr>
          <a:xfrm>
            <a:off x="4497125" y="3369950"/>
            <a:ext cx="3432300" cy="10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Offer lucrative contracts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Epstein Control Files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